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39EA19C-64B8-4348-ACCD-C8AC07ADBCF0}">
  <a:tblStyle styleId="{839EA19C-64B8-4348-ACCD-C8AC07ADBC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3af5ff4aed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3af5ff4aed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3af5ff4ae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3af5ff4ae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3af5ff4aed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3af5ff4aed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3af5ff4aed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3af5ff4aed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3af5ff4aed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3af5ff4aed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3af5ff4aed_6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3af5ff4aed_6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af5ff4aed_6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3af5ff4aed_6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af5ff4aed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3af5ff4aed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3af5ff4aed_6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3af5ff4aed_6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WuShaoJui/111_2_ESLAB_Project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pub.tik.ee.ethz.ch/students/2013-FS/GA-2013-03.pdf" TargetMode="External"/><Relationship Id="rId4" Type="http://schemas.openxmlformats.org/officeDocument/2006/relationships/hyperlink" Target="https://en.wikipedia.org/wiki/Huffman_cod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10.png"/><Relationship Id="rId8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2023 Spring ESLAB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Project Proposal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95831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組員: 吳紹睿、林家弘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212050" y="4642413"/>
            <a:ext cx="47199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zh-TW" sz="1400" u="sng">
                <a:solidFill>
                  <a:schemeClr val="hlink"/>
                </a:solidFill>
                <a:hlinkClick r:id="rId3"/>
              </a:rPr>
              <a:t>https://github.com/WuShaoJui/111_2_ESLAB_Project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參考資料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https://pub.tik.ee.ethz.ch/students/2013-FS/GA-2013-03.pdf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u="sng">
                <a:solidFill>
                  <a:schemeClr val="hlink"/>
                </a:solidFill>
                <a:hlinkClick r:id="rId4"/>
              </a:rPr>
              <a:t>https://en.wikipedia.org/wiki/Huffman_coding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累累病救星: 遠端聲控家電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動機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君子動口不動手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不必移動身體就可以操控開關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智慧家電已成為未來趨勢</a:t>
            </a:r>
            <a:endParaRPr sz="1600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7422" y="1259900"/>
            <a:ext cx="3383400" cy="32015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預期目標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利用拍手的頻率、次數來控制家電功能(ex. 電燈、喇叭、顯示器...)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利用信號處理提升拍手偵測準確度</a:t>
            </a:r>
            <a:endParaRPr/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2370957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分工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3078407"/>
            <a:ext cx="85206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林家弘: 聲音前處理、拍手偵測演算法(拍手間隔翻譯成0,1)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吳紹睿: 編碼演算法(將0,1翻譯成指令)、BLE資料傳送、RPi控制周邊設備</a:t>
            </a:r>
            <a:endParaRPr/>
          </a:p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架構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3465" y="3157725"/>
            <a:ext cx="1602875" cy="111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6938" y="2029051"/>
            <a:ext cx="2110300" cy="117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7275" y="1320400"/>
            <a:ext cx="875242" cy="1079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6050" y="1303275"/>
            <a:ext cx="1114000" cy="1114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127600" y="42221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STM32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拍手偵測 / 分析(前處理)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84" name="Google Shape;84;p16"/>
          <p:cNvCxnSpPr/>
          <p:nvPr/>
        </p:nvCxnSpPr>
        <p:spPr>
          <a:xfrm>
            <a:off x="2264915" y="2502938"/>
            <a:ext cx="0" cy="5520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" name="Google Shape;85;p16"/>
          <p:cNvCxnSpPr/>
          <p:nvPr/>
        </p:nvCxnSpPr>
        <p:spPr>
          <a:xfrm flipH="1" rot="10800000">
            <a:off x="3241150" y="2943152"/>
            <a:ext cx="879900" cy="7350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" name="Google Shape;86;p16"/>
          <p:cNvSpPr txBox="1"/>
          <p:nvPr/>
        </p:nvSpPr>
        <p:spPr>
          <a:xfrm>
            <a:off x="3480150" y="3467975"/>
            <a:ext cx="1210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Data transfer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by BLE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41150" y="2943150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32825" y="363050"/>
            <a:ext cx="651505" cy="117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32825" y="2237625"/>
            <a:ext cx="1471535" cy="1309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0" name="Google Shape;90;p16"/>
          <p:cNvCxnSpPr/>
          <p:nvPr/>
        </p:nvCxnSpPr>
        <p:spPr>
          <a:xfrm flipH="1" rot="10800000">
            <a:off x="5868950" y="1392625"/>
            <a:ext cx="548100" cy="3732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1" name="Google Shape;91;p16"/>
          <p:cNvCxnSpPr>
            <a:endCxn id="89" idx="1"/>
          </p:cNvCxnSpPr>
          <p:nvPr/>
        </p:nvCxnSpPr>
        <p:spPr>
          <a:xfrm flipH="1" rot="10800000">
            <a:off x="5903925" y="2892350"/>
            <a:ext cx="828900" cy="4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" name="Google Shape;92;p16"/>
          <p:cNvSpPr txBox="1"/>
          <p:nvPr/>
        </p:nvSpPr>
        <p:spPr>
          <a:xfrm>
            <a:off x="6322825" y="1583975"/>
            <a:ext cx="147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開關、調整亮度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6267225" y="3399475"/>
            <a:ext cx="240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報時</a:t>
            </a:r>
            <a:r>
              <a:rPr lang="zh-TW">
                <a:solidFill>
                  <a:schemeClr val="dk1"/>
                </a:solidFill>
              </a:rPr>
              <a:t>、</a:t>
            </a:r>
            <a:r>
              <a:rPr lang="zh-TW">
                <a:solidFill>
                  <a:schemeClr val="dk1"/>
                </a:solidFill>
              </a:rPr>
              <a:t>檢查簡訊</a:t>
            </a:r>
            <a:r>
              <a:rPr lang="zh-TW">
                <a:solidFill>
                  <a:schemeClr val="dk1"/>
                </a:solidFill>
              </a:rPr>
              <a:t>、</a:t>
            </a:r>
            <a:r>
              <a:rPr lang="zh-TW">
                <a:solidFill>
                  <a:schemeClr val="dk1"/>
                </a:solidFill>
              </a:rPr>
              <a:t>播放音樂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94" name="Google Shape;94;p16"/>
          <p:cNvCxnSpPr/>
          <p:nvPr/>
        </p:nvCxnSpPr>
        <p:spPr>
          <a:xfrm>
            <a:off x="5670675" y="3491975"/>
            <a:ext cx="793200" cy="7932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" name="Google Shape;95;p16"/>
          <p:cNvSpPr txBox="1"/>
          <p:nvPr/>
        </p:nvSpPr>
        <p:spPr>
          <a:xfrm>
            <a:off x="6650400" y="4180125"/>
            <a:ext cx="201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其他功能: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ex. 控制顯示器、......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4002825" y="1392625"/>
            <a:ext cx="159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RPi</a:t>
            </a:r>
            <a:r>
              <a:rPr lang="zh-TW">
                <a:solidFill>
                  <a:schemeClr val="dk1"/>
                </a:solidFill>
              </a:rPr>
              <a:t>作為控制中心控制周邊設備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000"/>
              <a:t>L</a:t>
            </a:r>
            <a:r>
              <a:rPr lang="zh-TW" sz="2000"/>
              <a:t>ow pass filter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TW" sz="2000"/>
              <a:t>Prevent multidetection</a:t>
            </a:r>
            <a:endParaRPr sz="20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Clap detection algorithm (1)</a:t>
            </a:r>
            <a:endParaRPr/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3100" y="1152487"/>
            <a:ext cx="4529199" cy="348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000"/>
              <a:t>M</a:t>
            </a:r>
            <a:r>
              <a:rPr lang="zh-TW" sz="2000"/>
              <a:t>aximum duration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TW" sz="2000"/>
              <a:t>Clap shouldn’t last long</a:t>
            </a:r>
            <a:endParaRPr sz="20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Clap detection algorithm (2)</a:t>
            </a:r>
            <a:endParaRPr/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0953" y="1162824"/>
            <a:ext cx="4312049" cy="323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000"/>
              <a:t>A</a:t>
            </a:r>
            <a:r>
              <a:rPr lang="zh-TW" sz="2000"/>
              <a:t>daptive threshold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TW" sz="2000"/>
              <a:t>Noisy enviroment</a:t>
            </a:r>
            <a:endParaRPr sz="20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Clap detection algorithm (3)</a:t>
            </a:r>
            <a:endParaRPr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0925" y="1152475"/>
            <a:ext cx="4611374" cy="3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Huffman Code</a:t>
            </a:r>
            <a:endParaRPr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短間隔: 0、長間隔: 1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頻率較高的指令給較短的編碼長度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/>
              <a:t>Prefix code: 無任何指令為另一個指令的前綴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5349" y="2410350"/>
            <a:ext cx="3669750" cy="236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aphicFrame>
        <p:nvGraphicFramePr>
          <p:cNvPr id="130" name="Google Shape;130;p20"/>
          <p:cNvGraphicFramePr/>
          <p:nvPr/>
        </p:nvGraphicFramePr>
        <p:xfrm>
          <a:off x="6007500" y="26602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{839EA19C-64B8-4348-ACCD-C8AC07ADBCF0}</a:tableStyleId>
              </a:tblPr>
              <a:tblGrid>
                <a:gridCol w="988500"/>
                <a:gridCol w="988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指令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佔比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燈開關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20%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燈調亮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5%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燈調暗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5%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BLE</a:t>
            </a:r>
            <a:endParaRPr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311700" y="1152475"/>
            <a:ext cx="8520600" cy="13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在STM32上</a:t>
            </a:r>
            <a:r>
              <a:rPr lang="zh-TW"/>
              <a:t>解碼拍手訊號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透過BLE傳送指令至RPi</a:t>
            </a:r>
            <a:endParaRPr/>
          </a:p>
        </p:txBody>
      </p:sp>
      <p:sp>
        <p:nvSpPr>
          <p:cNvPr id="137" name="Google Shape;13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38" name="Google Shape;138;p21"/>
          <p:cNvSpPr txBox="1"/>
          <p:nvPr>
            <p:ph type="title"/>
          </p:nvPr>
        </p:nvSpPr>
        <p:spPr>
          <a:xfrm>
            <a:off x="311700" y="2250944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RPi控制中心</a:t>
            </a:r>
            <a:endParaRPr/>
          </a:p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311700" y="2958394"/>
            <a:ext cx="8520600" cy="13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LED (Analog output)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喇叭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顯示器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…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